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24" r:id="rId20"/>
    <p:sldId id="626" r:id="rId21"/>
    <p:sldId id="625" r:id="rId22"/>
    <p:sldId id="658" r:id="rId23"/>
    <p:sldId id="659" r:id="rId24"/>
    <p:sldId id="603" r:id="rId25"/>
    <p:sldId id="657" r:id="rId26"/>
    <p:sldId id="606" r:id="rId27"/>
    <p:sldId id="607" r:id="rId28"/>
    <p:sldId id="268" r:id="rId29"/>
    <p:sldId id="627" r:id="rId3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24"/>
    <p:restoredTop sz="89474" autoAdjust="0"/>
  </p:normalViewPr>
  <p:slideViewPr>
    <p:cSldViewPr snapToGrid="0">
      <p:cViewPr varScale="1">
        <p:scale>
          <a:sx n="144" d="100"/>
          <a:sy n="144" d="100"/>
        </p:scale>
        <p:origin x="224"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12/10/2023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From developer</a:t>
            </a:r>
            <a:r>
              <a:rPr lang="en-GB" b="0" i="0" dirty="0">
                <a:solidFill>
                  <a:srgbClr val="374151"/>
                </a:solidFill>
                <a:effectLst/>
                <a:latin typeface="Söhne"/>
              </a:rPr>
              <a:t>Elaborate on the complexities that emerged with the increased technology stack.</a:t>
            </a:r>
          </a:p>
          <a:p>
            <a:pPr algn="l">
              <a:buFont typeface="Arial" panose="020B0604020202020204" pitchFamily="34" charset="0"/>
              <a:buChar char="•"/>
            </a:pPr>
            <a:r>
              <a:rPr lang="en-GB" b="0" i="0" dirty="0">
                <a:solidFill>
                  <a:srgbClr val="374151"/>
                </a:solidFill>
                <a:effectLst/>
                <a:latin typeface="Söhne"/>
              </a:rPr>
              <a:t>Discuss the collaboration hurdles encountered between development, security, and operations teams.</a:t>
            </a:r>
          </a:p>
          <a:p>
            <a:pPr algn="l">
              <a:buFont typeface="Arial" panose="020B0604020202020204" pitchFamily="34" charset="0"/>
              <a:buChar char="•"/>
            </a:pPr>
            <a:r>
              <a:rPr lang="en-GB" b="0" i="0" dirty="0">
                <a:solidFill>
                  <a:srgbClr val="374151"/>
                </a:solidFill>
                <a:effectLst/>
                <a:latin typeface="Söhne"/>
              </a:rPr>
              <a:t>Explain how these challenges created bottlenecks in </a:t>
            </a:r>
            <a:r>
              <a:rPr lang="en-GB" b="0" i="0" dirty="0" err="1">
                <a:solidFill>
                  <a:srgbClr val="374151"/>
                </a:solidFill>
                <a:effectLst/>
                <a:latin typeface="Söhne"/>
              </a:rPr>
              <a:t>DevSecOps</a:t>
            </a:r>
            <a:r>
              <a:rPr lang="en-GB" b="0" i="0" dirty="0">
                <a:solidFill>
                  <a:srgbClr val="374151"/>
                </a:solidFill>
                <a:effectLst/>
                <a:latin typeface="Söhne"/>
              </a:rPr>
              <a:t> initiatives.</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19</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DevOps/Platform Engineers</a:t>
            </a:r>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happy developers</a:t>
            </a:r>
          </a:p>
          <a:p>
            <a:r>
              <a:rPr lang="en-DK" dirty="0"/>
              <a:t>We take care our developers, they take care of our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23</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Explain the concept of </a:t>
            </a:r>
            <a:r>
              <a:rPr lang="en-GB" b="0" i="0" dirty="0" err="1">
                <a:solidFill>
                  <a:srgbClr val="374151"/>
                </a:solidFill>
                <a:effectLst/>
                <a:latin typeface="Söhne"/>
              </a:rPr>
              <a:t>DevSecOps</a:t>
            </a:r>
            <a:r>
              <a:rPr lang="en-GB" b="0" i="0" dirty="0">
                <a:solidFill>
                  <a:srgbClr val="374151"/>
                </a:solidFill>
                <a:effectLst/>
                <a:latin typeface="Söhne"/>
              </a:rPr>
              <a:t> and its significance in modern software development.</a:t>
            </a:r>
          </a:p>
          <a:p>
            <a:pPr algn="l">
              <a:buFont typeface="Arial" panose="020B0604020202020204" pitchFamily="34" charset="0"/>
              <a:buChar char="•"/>
            </a:pPr>
            <a:r>
              <a:rPr lang="en-GB" b="0" i="0" dirty="0">
                <a:solidFill>
                  <a:srgbClr val="374151"/>
                </a:solidFill>
                <a:effectLst/>
                <a:latin typeface="Söhne"/>
              </a:rPr>
              <a:t>Discuss how </a:t>
            </a:r>
            <a:r>
              <a:rPr lang="en-GB" b="0" i="0" dirty="0" err="1">
                <a:solidFill>
                  <a:srgbClr val="374151"/>
                </a:solidFill>
                <a:effectLst/>
                <a:latin typeface="Söhne"/>
              </a:rPr>
              <a:t>DevSecOps</a:t>
            </a:r>
            <a:r>
              <a:rPr lang="en-GB" b="0" i="0" dirty="0">
                <a:solidFill>
                  <a:srgbClr val="374151"/>
                </a:solidFill>
                <a:effectLst/>
                <a:latin typeface="Söhne"/>
              </a:rPr>
              <a:t> revolutionized Saxo Bank's approach to security.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12/10/2023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12/10/2023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jp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g"/><Relationship Id="rId7" Type="http://schemas.openxmlformats.org/officeDocument/2006/relationships/diagramColors" Target="../diagrams/colors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4.svg"/><Relationship Id="rId1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diagramColors" Target="../diagrams/colors5.xml"/><Relationship Id="rId12" Type="http://schemas.openxmlformats.org/officeDocument/2006/relationships/image" Target="../media/image33.png"/><Relationship Id="rId17" Type="http://schemas.openxmlformats.org/officeDocument/2006/relationships/image" Target="../media/image2.png"/><Relationship Id="rId2" Type="http://schemas.openxmlformats.org/officeDocument/2006/relationships/notesSlide" Target="../notesSlides/notesSlide2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2.png"/><Relationship Id="rId5" Type="http://schemas.openxmlformats.org/officeDocument/2006/relationships/diagramLayout" Target="../diagrams/layout5.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diagramData" Target="../diagrams/data5.xml"/><Relationship Id="rId9" Type="http://schemas.openxmlformats.org/officeDocument/2006/relationships/image" Target="../media/image30.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7935403" y="4629234"/>
            <a:ext cx="3445766" cy="1485319"/>
          </a:xfrm>
          <a:noFill/>
        </p:spPr>
        <p:txBody>
          <a:bodyPr>
            <a:normAutofit/>
          </a:bodyPr>
          <a:lstStyle/>
          <a:p>
            <a:pPr algn="l"/>
            <a:r>
              <a:rPr lang="en-DK"/>
              <a:t>Jinhong Brejnholt</a:t>
            </a:r>
          </a:p>
          <a:p>
            <a:pPr algn="l"/>
            <a:r>
              <a:rPr lang="en-DK"/>
              <a:t>Saxo Bank</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8636000" y="5624438"/>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9063" y="5659512"/>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3905" y="5627998"/>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dirty="0"/>
              <a:t>Saxo Bank Made 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audited</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3A827-799A-ACA2-6D18-98B75E9A4C12}"/>
              </a:ext>
            </a:extLst>
          </p:cNvPr>
          <p:cNvSpPr/>
          <p:nvPr/>
        </p:nvSpPr>
        <p:spPr>
          <a:xfrm>
            <a:off x="0" y="4955933"/>
            <a:ext cx="12191999" cy="923330"/>
          </a:xfrm>
          <a:prstGeom prst="rect">
            <a:avLst/>
          </a:prstGeom>
          <a:solidFill>
            <a:schemeClr val="bg1">
              <a:alpha val="52814"/>
            </a:schemeClr>
          </a:solidFill>
        </p:spPr>
        <p:txBody>
          <a:bodyPr wrap="square" lIns="91440" tIns="45720" rIns="91440" bIns="45720">
            <a:spAutoFit/>
          </a:bodyPr>
          <a:lstStyle/>
          <a:p>
            <a:pPr algn="ctr"/>
            <a:r>
              <a:rPr lang="en-GB" sz="5400" dirty="0">
                <a:ln w="0"/>
                <a:effectLst>
                  <a:outerShdw blurRad="38100" dist="19050" dir="2700000" algn="tl" rotWithShape="0">
                    <a:schemeClr val="dk1">
                      <a:alpha val="40000"/>
                    </a:schemeClr>
                  </a:outerShdw>
                </a:effectLst>
              </a:rPr>
              <a:t>Happy Developers =&gt; Happy Customers</a:t>
            </a:r>
            <a:endParaRPr lang="en-GB"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Shift left + Hide Complexity</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Chevron arrows with solid fill">
            <a:extLst>
              <a:ext uri="{FF2B5EF4-FFF2-40B4-BE49-F238E27FC236}">
                <a16:creationId xmlns:a16="http://schemas.microsoft.com/office/drawing/2014/main" id="{35F5A60A-B74B-E57C-D011-B4344359A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233" y="2390679"/>
            <a:ext cx="2183642" cy="2183642"/>
          </a:xfrm>
          <a:prstGeom prst="rect">
            <a:avLst/>
          </a:prstGeom>
        </p:spPr>
      </p:pic>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3694" y="2273636"/>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 25 clusters (+ a number of DCs) and growing</a:t>
            </a:r>
          </a:p>
          <a:p>
            <a:r>
              <a:rPr lang="en-US" dirty="0"/>
              <a:t>10 - 50 nodes</a:t>
            </a:r>
          </a:p>
          <a:p>
            <a:r>
              <a:rPr lang="en-US" dirty="0"/>
              <a:t>~ 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2"/>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537107-54B9-9B4C-0D02-F3CA0068632F}"/>
              </a:ext>
            </a:extLst>
          </p:cNvPr>
          <p:cNvSpPr>
            <a:spLocks noGrp="1"/>
          </p:cNvSpPr>
          <p:nvPr>
            <p:ph type="title"/>
          </p:nvPr>
        </p:nvSpPr>
        <p:spPr>
          <a:xfrm>
            <a:off x="838200" y="365125"/>
            <a:ext cx="3822189" cy="1899912"/>
          </a:xfrm>
        </p:spPr>
        <p:txBody>
          <a:bodyPr>
            <a:normAutofit/>
          </a:bodyPr>
          <a:lstStyle/>
          <a:p>
            <a:r>
              <a:rPr lang="en-US" sz="4000" dirty="0"/>
              <a:t>Look Ahead</a:t>
            </a:r>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pPr marL="0" indent="0">
              <a:buNone/>
            </a:pPr>
            <a:r>
              <a:rPr lang="en-US" sz="3200" dirty="0"/>
              <a:t>Increase Platform Adoption</a:t>
            </a:r>
          </a:p>
          <a:p>
            <a:pPr lvl="1"/>
            <a:r>
              <a:rPr lang="en-US" sz="2800" dirty="0"/>
              <a:t>Offer more resilient set up</a:t>
            </a:r>
          </a:p>
          <a:p>
            <a:pPr lvl="1"/>
            <a:r>
              <a:rPr lang="en-US" sz="2800" dirty="0"/>
              <a:t>Offer better UX &amp; </a:t>
            </a:r>
            <a:r>
              <a:rPr lang="en-US" sz="2800" dirty="0" err="1"/>
              <a:t>DevEx</a:t>
            </a:r>
            <a:endParaRPr lang="en-US" sz="2800"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1038687" y="5264458"/>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712315" y="5876745"/>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1660</TotalTime>
  <Words>1021</Words>
  <Application>Microsoft Macintosh PowerPoint</Application>
  <PresentationFormat>Widescreen</PresentationFormat>
  <Paragraphs>198</Paragraphs>
  <Slides>29</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Saxo Bank Made 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Complex tech stack</vt:lpstr>
      <vt:lpstr>Complex tech stack</vt:lpstr>
      <vt:lpstr>PowerPoint Presentation</vt:lpstr>
      <vt:lpstr>Stack Overflow’s 2020 Developer Survey</vt:lpstr>
      <vt:lpstr>PowerPoint Presentation</vt:lpstr>
      <vt:lpstr>Shift left + Hide Complexity</vt:lpstr>
      <vt:lpstr>The Expectations</vt:lpstr>
      <vt:lpstr>Today</vt:lpstr>
      <vt:lpstr>Look Ahead</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13</cp:revision>
  <dcterms:created xsi:type="dcterms:W3CDTF">2023-07-23T18:50:36Z</dcterms:created>
  <dcterms:modified xsi:type="dcterms:W3CDTF">2023-10-13T21:58:49Z</dcterms:modified>
</cp:coreProperties>
</file>